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8.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1.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4.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5.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6.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7.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18.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23"/>
  </p:notesMasterIdLst>
  <p:sldIdLst>
    <p:sldId id="257" r:id="rId3"/>
    <p:sldId id="344" r:id="rId4"/>
    <p:sldId id="319" r:id="rId5"/>
    <p:sldId id="328" r:id="rId6"/>
    <p:sldId id="331" r:id="rId7"/>
    <p:sldId id="329" r:id="rId8"/>
    <p:sldId id="330" r:id="rId9"/>
    <p:sldId id="295" r:id="rId10"/>
    <p:sldId id="313" r:id="rId11"/>
    <p:sldId id="333" r:id="rId12"/>
    <p:sldId id="334" r:id="rId13"/>
    <p:sldId id="335" r:id="rId14"/>
    <p:sldId id="336" r:id="rId15"/>
    <p:sldId id="337" r:id="rId16"/>
    <p:sldId id="338" r:id="rId17"/>
    <p:sldId id="339" r:id="rId18"/>
    <p:sldId id="342" r:id="rId19"/>
    <p:sldId id="340" r:id="rId20"/>
    <p:sldId id="343"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60"/>
  </p:normalViewPr>
  <p:slideViewPr>
    <p:cSldViewPr snapToGrid="0">
      <p:cViewPr varScale="1">
        <p:scale>
          <a:sx n="80" d="100"/>
          <a:sy n="80" d="100"/>
        </p:scale>
        <p:origin x="5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22980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3341378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404191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142647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189000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15</a:t>
            </a:fld>
            <a:endParaRPr lang="en-US"/>
          </a:p>
        </p:txBody>
      </p:sp>
    </p:spTree>
    <p:extLst>
      <p:ext uri="{BB962C8B-B14F-4D97-AF65-F5344CB8AC3E}">
        <p14:creationId xmlns:p14="http://schemas.microsoft.com/office/powerpoint/2010/main" val="3410512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16</a:t>
            </a:fld>
            <a:endParaRPr lang="en-US"/>
          </a:p>
        </p:txBody>
      </p:sp>
    </p:spTree>
    <p:extLst>
      <p:ext uri="{BB962C8B-B14F-4D97-AF65-F5344CB8AC3E}">
        <p14:creationId xmlns:p14="http://schemas.microsoft.com/office/powerpoint/2010/main" val="3880216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17</a:t>
            </a:fld>
            <a:endParaRPr lang="en-US"/>
          </a:p>
        </p:txBody>
      </p:sp>
    </p:spTree>
    <p:extLst>
      <p:ext uri="{BB962C8B-B14F-4D97-AF65-F5344CB8AC3E}">
        <p14:creationId xmlns:p14="http://schemas.microsoft.com/office/powerpoint/2010/main" val="40464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18</a:t>
            </a:fld>
            <a:endParaRPr lang="en-US"/>
          </a:p>
        </p:txBody>
      </p:sp>
    </p:spTree>
    <p:extLst>
      <p:ext uri="{BB962C8B-B14F-4D97-AF65-F5344CB8AC3E}">
        <p14:creationId xmlns:p14="http://schemas.microsoft.com/office/powerpoint/2010/main" val="140250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19</a:t>
            </a:fld>
            <a:endParaRPr lang="en-US"/>
          </a:p>
        </p:txBody>
      </p:sp>
    </p:spTree>
    <p:extLst>
      <p:ext uri="{BB962C8B-B14F-4D97-AF65-F5344CB8AC3E}">
        <p14:creationId xmlns:p14="http://schemas.microsoft.com/office/powerpoint/2010/main" val="196590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20</a:t>
            </a:fld>
            <a:endParaRPr lang="en-US"/>
          </a:p>
        </p:txBody>
      </p:sp>
    </p:spTree>
    <p:extLst>
      <p:ext uri="{BB962C8B-B14F-4D97-AF65-F5344CB8AC3E}">
        <p14:creationId xmlns:p14="http://schemas.microsoft.com/office/powerpoint/2010/main" val="3741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70957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1131948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21567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379919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2195416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125974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1807066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416836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emf"/><Relationship Id="rId4" Type="http://schemas.openxmlformats.org/officeDocument/2006/relationships/tags" Target="../tags/tag10.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notesSlide" Target="../notesSlides/notesSlide9.xml"/><Relationship Id="rId2" Type="http://schemas.openxmlformats.org/officeDocument/2006/relationships/tags" Target="../tags/tag104.xml"/><Relationship Id="rId16" Type="http://schemas.openxmlformats.org/officeDocument/2006/relationships/slideLayout" Target="../slideLayouts/slideLayout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8.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11.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image" Target="../media/image1.png"/><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notesSlide" Target="../notesSlides/notesSlide10.xml"/><Relationship Id="rId2" Type="http://schemas.openxmlformats.org/officeDocument/2006/relationships/tags" Target="../tags/tag119.xml"/><Relationship Id="rId16" Type="http://schemas.openxmlformats.org/officeDocument/2006/relationships/slideLayout" Target="../slideLayouts/slideLayout4.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tags" Target="../tags/tag132.xml"/><Relationship Id="rId10" Type="http://schemas.openxmlformats.org/officeDocument/2006/relationships/tags" Target="../tags/tag127.xml"/><Relationship Id="rId19" Type="http://schemas.openxmlformats.org/officeDocument/2006/relationships/image" Target="../media/image8.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s>
</file>

<file path=ppt/slides/_rels/slide12.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image" Target="../media/image1.png"/><Relationship Id="rId3" Type="http://schemas.openxmlformats.org/officeDocument/2006/relationships/tags" Target="../tags/tag135.xml"/><Relationship Id="rId21" Type="http://schemas.openxmlformats.org/officeDocument/2006/relationships/image" Target="../media/image17.jpeg"/><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notesSlide" Target="../notesSlides/notesSlide11.xml"/><Relationship Id="rId2" Type="http://schemas.openxmlformats.org/officeDocument/2006/relationships/tags" Target="../tags/tag134.xml"/><Relationship Id="rId16" Type="http://schemas.openxmlformats.org/officeDocument/2006/relationships/slideLayout" Target="../slideLayouts/slideLayout4.xml"/><Relationship Id="rId20" Type="http://schemas.openxmlformats.org/officeDocument/2006/relationships/image" Target="../media/image16.jpeg"/><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image" Target="../media/image8.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s/_rels/slide13.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image" Target="../media/image1.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notesSlide" Target="../notesSlides/notesSlide12.xml"/><Relationship Id="rId2" Type="http://schemas.openxmlformats.org/officeDocument/2006/relationships/tags" Target="../tags/tag149.xml"/><Relationship Id="rId16" Type="http://schemas.openxmlformats.org/officeDocument/2006/relationships/slideLayout" Target="../slideLayouts/slideLayout4.xml"/><Relationship Id="rId20" Type="http://schemas.openxmlformats.org/officeDocument/2006/relationships/image" Target="../media/image18.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tags" Target="../tags/tag162.xml"/><Relationship Id="rId10" Type="http://schemas.openxmlformats.org/officeDocument/2006/relationships/tags" Target="../tags/tag157.xml"/><Relationship Id="rId19" Type="http://schemas.openxmlformats.org/officeDocument/2006/relationships/image" Target="../media/image8.png"/><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s>
</file>

<file path=ppt/slides/_rels/slide14.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1.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notesSlide" Target="../notesSlides/notesSlide13.xml"/><Relationship Id="rId2" Type="http://schemas.openxmlformats.org/officeDocument/2006/relationships/tags" Target="../tags/tag164.xml"/><Relationship Id="rId16" Type="http://schemas.openxmlformats.org/officeDocument/2006/relationships/slideLayout" Target="../slideLayouts/slideLayout4.xml"/><Relationship Id="rId20" Type="http://schemas.openxmlformats.org/officeDocument/2006/relationships/image" Target="../media/image19.pn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19" Type="http://schemas.openxmlformats.org/officeDocument/2006/relationships/image" Target="../media/image8.pn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15.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image" Target="../media/image1.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notesSlide" Target="../notesSlides/notesSlide14.xml"/><Relationship Id="rId2" Type="http://schemas.openxmlformats.org/officeDocument/2006/relationships/tags" Target="../tags/tag179.xml"/><Relationship Id="rId16" Type="http://schemas.openxmlformats.org/officeDocument/2006/relationships/slideLayout" Target="../slideLayouts/slideLayout4.xml"/><Relationship Id="rId20" Type="http://schemas.openxmlformats.org/officeDocument/2006/relationships/image" Target="../media/image20.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image" Target="../media/image8.pn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1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image" Target="../media/image1.png"/><Relationship Id="rId3" Type="http://schemas.openxmlformats.org/officeDocument/2006/relationships/tags" Target="../tags/tag195.xml"/><Relationship Id="rId21" Type="http://schemas.openxmlformats.org/officeDocument/2006/relationships/image" Target="../media/image22.png"/><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notesSlide" Target="../notesSlides/notesSlide15.xml"/><Relationship Id="rId2" Type="http://schemas.openxmlformats.org/officeDocument/2006/relationships/tags" Target="../tags/tag194.xml"/><Relationship Id="rId16" Type="http://schemas.openxmlformats.org/officeDocument/2006/relationships/slideLayout" Target="../slideLayouts/slideLayout4.xml"/><Relationship Id="rId20" Type="http://schemas.openxmlformats.org/officeDocument/2006/relationships/image" Target="../media/image21.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8.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17.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image" Target="../media/image1.png"/><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notesSlide" Target="../notesSlides/notesSlide16.xml"/><Relationship Id="rId2" Type="http://schemas.openxmlformats.org/officeDocument/2006/relationships/tags" Target="../tags/tag209.xml"/><Relationship Id="rId16" Type="http://schemas.openxmlformats.org/officeDocument/2006/relationships/slideLayout" Target="../slideLayouts/slideLayout4.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19" Type="http://schemas.openxmlformats.org/officeDocument/2006/relationships/image" Target="../media/image8.png"/><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s>
</file>

<file path=ppt/slides/_rels/slide18.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image" Target="../media/image1.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notesSlide" Target="../notesSlides/notesSlide17.xml"/><Relationship Id="rId2" Type="http://schemas.openxmlformats.org/officeDocument/2006/relationships/tags" Target="../tags/tag224.xml"/><Relationship Id="rId16" Type="http://schemas.openxmlformats.org/officeDocument/2006/relationships/slideLayout" Target="../slideLayouts/slideLayout4.xml"/><Relationship Id="rId20" Type="http://schemas.openxmlformats.org/officeDocument/2006/relationships/image" Target="../media/image23.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tags" Target="../tags/tag237.xml"/><Relationship Id="rId10" Type="http://schemas.openxmlformats.org/officeDocument/2006/relationships/tags" Target="../tags/tag232.xml"/><Relationship Id="rId19" Type="http://schemas.openxmlformats.org/officeDocument/2006/relationships/image" Target="../media/image8.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s>
</file>

<file path=ppt/slides/_rels/slide19.xml.rels><?xml version="1.0" encoding="UTF-8" standalone="yes"?>
<Relationships xmlns="http://schemas.openxmlformats.org/package/2006/relationships"><Relationship Id="rId8" Type="http://schemas.openxmlformats.org/officeDocument/2006/relationships/tags" Target="../tags/tag245.xml"/><Relationship Id="rId13" Type="http://schemas.openxmlformats.org/officeDocument/2006/relationships/tags" Target="../tags/tag250.xml"/><Relationship Id="rId18" Type="http://schemas.openxmlformats.org/officeDocument/2006/relationships/image" Target="../media/image1.png"/><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tags" Target="../tags/tag249.xml"/><Relationship Id="rId17" Type="http://schemas.openxmlformats.org/officeDocument/2006/relationships/notesSlide" Target="../notesSlides/notesSlide18.xml"/><Relationship Id="rId2" Type="http://schemas.openxmlformats.org/officeDocument/2006/relationships/tags" Target="../tags/tag239.xml"/><Relationship Id="rId16" Type="http://schemas.openxmlformats.org/officeDocument/2006/relationships/slideLayout" Target="../slideLayouts/slideLayout4.xml"/><Relationship Id="rId20" Type="http://schemas.openxmlformats.org/officeDocument/2006/relationships/image" Target="../media/image24.png"/><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tags" Target="../tags/tag248.xml"/><Relationship Id="rId5" Type="http://schemas.openxmlformats.org/officeDocument/2006/relationships/tags" Target="../tags/tag242.xml"/><Relationship Id="rId15" Type="http://schemas.openxmlformats.org/officeDocument/2006/relationships/tags" Target="../tags/tag252.xml"/><Relationship Id="rId10" Type="http://schemas.openxmlformats.org/officeDocument/2006/relationships/tags" Target="../tags/tag247.xml"/><Relationship Id="rId19" Type="http://schemas.openxmlformats.org/officeDocument/2006/relationships/image" Target="../media/image8.png"/><Relationship Id="rId4" Type="http://schemas.openxmlformats.org/officeDocument/2006/relationships/tags" Target="../tags/tag241.xml"/><Relationship Id="rId9" Type="http://schemas.openxmlformats.org/officeDocument/2006/relationships/tags" Target="../tags/tag246.xml"/><Relationship Id="rId14" Type="http://schemas.openxmlformats.org/officeDocument/2006/relationships/tags" Target="../tags/tag2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image" Target="../media/image1.png"/><Relationship Id="rId3" Type="http://schemas.openxmlformats.org/officeDocument/2006/relationships/tags" Target="../tags/tag255.xml"/><Relationship Id="rId21" Type="http://schemas.openxmlformats.org/officeDocument/2006/relationships/hyperlink" Target="https://www.eecs.yorku.ca/~kamel/sidd/files/SIDD_CVPR_2018.pdf" TargetMode="Externa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notesSlide" Target="../notesSlides/notesSlide19.xml"/><Relationship Id="rId2" Type="http://schemas.openxmlformats.org/officeDocument/2006/relationships/tags" Target="../tags/tag254.xml"/><Relationship Id="rId16" Type="http://schemas.openxmlformats.org/officeDocument/2006/relationships/slideLayout" Target="../slideLayouts/slideLayout4.xml"/><Relationship Id="rId20" Type="http://schemas.openxmlformats.org/officeDocument/2006/relationships/hyperlink" Target="https://hkilter.com/index.php?title=What_is_Tensor%3F" TargetMode="Externa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hyperlink" Target="https://medium.com/analytics-vidhya/image-denoising-using-deep-learning-dc2b19a3fd54" TargetMode="External"/><Relationship Id="rId10" Type="http://schemas.openxmlformats.org/officeDocument/2006/relationships/tags" Target="../tags/tag262.xml"/><Relationship Id="rId19" Type="http://schemas.openxmlformats.org/officeDocument/2006/relationships/image" Target="../media/image8.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hyperlink" Target="https://www.v7labs.com/blog/autoencoders-guide"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2.xml"/><Relationship Id="rId2" Type="http://schemas.openxmlformats.org/officeDocument/2006/relationships/tags" Target="../tags/tag14.xml"/><Relationship Id="rId16" Type="http://schemas.openxmlformats.org/officeDocument/2006/relationships/slideLayout" Target="../slideLayouts/slideLayout4.xml"/><Relationship Id="rId20" Type="http://schemas.openxmlformats.org/officeDocument/2006/relationships/image" Target="../media/image9.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1.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notesSlide" Target="../notesSlides/notesSlide3.xml"/><Relationship Id="rId2" Type="http://schemas.openxmlformats.org/officeDocument/2006/relationships/tags" Target="../tags/tag29.xml"/><Relationship Id="rId16"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5.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1.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notesSlide" Target="../notesSlides/notesSlide4.xml"/><Relationship Id="rId2" Type="http://schemas.openxmlformats.org/officeDocument/2006/relationships/tags" Target="../tags/tag44.xml"/><Relationship Id="rId16"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image" Target="../media/image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1.png"/><Relationship Id="rId3" Type="http://schemas.openxmlformats.org/officeDocument/2006/relationships/tags" Target="../tags/tag60.xml"/><Relationship Id="rId21" Type="http://schemas.openxmlformats.org/officeDocument/2006/relationships/image" Target="../media/image11.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notesSlide" Target="../notesSlides/notesSlide5.xml"/><Relationship Id="rId2" Type="http://schemas.openxmlformats.org/officeDocument/2006/relationships/tags" Target="../tags/tag59.xml"/><Relationship Id="rId16" Type="http://schemas.openxmlformats.org/officeDocument/2006/relationships/slideLayout" Target="../slideLayouts/slideLayout4.xml"/><Relationship Id="rId20" Type="http://schemas.openxmlformats.org/officeDocument/2006/relationships/image" Target="../media/image10.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image" Target="../media/image8.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7.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1.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notesSlide" Target="../notesSlides/notesSlide6.xml"/><Relationship Id="rId2" Type="http://schemas.openxmlformats.org/officeDocument/2006/relationships/tags" Target="../tags/tag74.xml"/><Relationship Id="rId16" Type="http://schemas.openxmlformats.org/officeDocument/2006/relationships/slideLayout" Target="../slideLayouts/slideLayout4.xml"/><Relationship Id="rId20" Type="http://schemas.openxmlformats.org/officeDocument/2006/relationships/image" Target="../media/image12.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image" Target="../media/image8.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image" Target="../media/image1.png"/><Relationship Id="rId3" Type="http://schemas.openxmlformats.org/officeDocument/2006/relationships/tags" Target="../tags/tag90.xml"/><Relationship Id="rId21" Type="http://schemas.openxmlformats.org/officeDocument/2006/relationships/image" Target="../media/image14.png"/><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notesSlide" Target="../notesSlides/notesSlide8.xml"/><Relationship Id="rId2" Type="http://schemas.openxmlformats.org/officeDocument/2006/relationships/tags" Target="../tags/tag89.xml"/><Relationship Id="rId16" Type="http://schemas.openxmlformats.org/officeDocument/2006/relationships/slideLayout" Target="../slideLayouts/slideLayout4.xml"/><Relationship Id="rId20" Type="http://schemas.openxmlformats.org/officeDocument/2006/relationships/image" Target="../media/image13.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8.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JUL 28 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2" name="TextBox 11">
            <a:extLst>
              <a:ext uri="{FF2B5EF4-FFF2-40B4-BE49-F238E27FC236}">
                <a16:creationId xmlns:a16="http://schemas.microsoft.com/office/drawing/2014/main" id="{0C65141B-9661-BCE0-5DAE-7CE1F0031046}"/>
              </a:ext>
            </a:extLst>
          </p:cNvPr>
          <p:cNvSpPr txBox="1"/>
          <p:nvPr/>
        </p:nvSpPr>
        <p:spPr>
          <a:xfrm>
            <a:off x="617010" y="1181014"/>
            <a:ext cx="10012890" cy="1754326"/>
          </a:xfrm>
          <a:prstGeom prst="rect">
            <a:avLst/>
          </a:prstGeom>
          <a:noFill/>
        </p:spPr>
        <p:txBody>
          <a:bodyPr wrap="square" rtlCol="0">
            <a:spAutoFit/>
          </a:bodyPr>
          <a:lstStyle/>
          <a:p>
            <a:pPr marL="285750" indent="-285750">
              <a:buFont typeface="Arial" panose="020B0604020202020204" pitchFamily="34" charset="0"/>
              <a:buChar char="•"/>
            </a:pPr>
            <a:r>
              <a:rPr lang="en-US">
                <a:latin typeface="Bosch Office Sans" pitchFamily="2" charset="0"/>
              </a:rPr>
              <a:t>skimage, opencv,… -&gt; too inconsistent</a:t>
            </a:r>
          </a:p>
          <a:p>
            <a:pPr marL="285750" indent="-285750">
              <a:buFont typeface="Arial" panose="020B0604020202020204" pitchFamily="34" charset="0"/>
              <a:buChar char="•"/>
            </a:pPr>
            <a:r>
              <a:rPr lang="en-US">
                <a:latin typeface="Bosch Office Sans" pitchFamily="2" charset="0"/>
              </a:rPr>
              <a:t>Convolutional Neural Networks</a:t>
            </a:r>
            <a:endParaRPr lang="vi-VN">
              <a:latin typeface="Bosch Office Sans" pitchFamily="2" charset="0"/>
            </a:endParaRPr>
          </a:p>
          <a:p>
            <a:pPr marL="285750" indent="-285750">
              <a:buFont typeface="Arial" panose="020B0604020202020204" pitchFamily="34" charset="0"/>
              <a:buChar char="•"/>
            </a:pPr>
            <a:r>
              <a:rPr lang="vi-VN">
                <a:latin typeface="Bosch Office Sans" pitchFamily="2" charset="0"/>
              </a:rPr>
              <a:t>2 approaches:</a:t>
            </a:r>
          </a:p>
          <a:p>
            <a:pPr marL="742950" lvl="1" indent="-285750">
              <a:buFont typeface="Courier New" panose="02070309020205020404" pitchFamily="49" charset="0"/>
              <a:buChar char="o"/>
            </a:pPr>
            <a:r>
              <a:rPr lang="vi-VN">
                <a:latin typeface="Bosch Office Sans" pitchFamily="2" charset="0"/>
              </a:rPr>
              <a:t>Denoise with CNN -&gt; calculate dissimilarity -&gt; threshold</a:t>
            </a:r>
          </a:p>
          <a:p>
            <a:pPr marL="742950" lvl="1" indent="-285750">
              <a:buFont typeface="Courier New" panose="02070309020205020404" pitchFamily="49" charset="0"/>
              <a:buChar char="o"/>
            </a:pPr>
            <a:r>
              <a:rPr lang="vi-VN">
                <a:latin typeface="Bosch Office Sans" pitchFamily="2" charset="0"/>
              </a:rPr>
              <a:t>Binary classification: normal/noisy</a:t>
            </a:r>
          </a:p>
          <a:p>
            <a:pPr marL="285750" indent="-285750">
              <a:buFont typeface="Arial" panose="020B0604020202020204" pitchFamily="34" charset="0"/>
              <a:buChar char="•"/>
            </a:pPr>
            <a:endParaRPr lang="en-US">
              <a:latin typeface="Bosch Office Sans" pitchFamily="2" charset="0"/>
            </a:endParaRPr>
          </a:p>
        </p:txBody>
      </p:sp>
    </p:spTree>
    <p:custDataLst>
      <p:tags r:id="rId1"/>
    </p:custDataLst>
    <p:extLst>
      <p:ext uri="{BB962C8B-B14F-4D97-AF65-F5344CB8AC3E}">
        <p14:creationId xmlns:p14="http://schemas.microsoft.com/office/powerpoint/2010/main" val="1385166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in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arn(inVertical)">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barn(inVertical)">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barn(inVertical)">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2" name="TextBox 11">
            <a:extLst>
              <a:ext uri="{FF2B5EF4-FFF2-40B4-BE49-F238E27FC236}">
                <a16:creationId xmlns:a16="http://schemas.microsoft.com/office/drawing/2014/main" id="{0C65141B-9661-BCE0-5DAE-7CE1F0031046}"/>
              </a:ext>
            </a:extLst>
          </p:cNvPr>
          <p:cNvSpPr txBox="1"/>
          <p:nvPr/>
        </p:nvSpPr>
        <p:spPr>
          <a:xfrm>
            <a:off x="617010" y="1181014"/>
            <a:ext cx="10012890" cy="2031325"/>
          </a:xfrm>
          <a:prstGeom prst="rect">
            <a:avLst/>
          </a:prstGeom>
          <a:noFill/>
        </p:spPr>
        <p:txBody>
          <a:bodyPr wrap="square" rtlCol="0">
            <a:spAutoFit/>
          </a:bodyPr>
          <a:lstStyle/>
          <a:p>
            <a:r>
              <a:rPr lang="vi-VN">
                <a:latin typeface="Bosch Office Sans" pitchFamily="2" charset="0"/>
              </a:rPr>
              <a:t>Smartphone Image Denoising Dataset (SIDD)</a:t>
            </a:r>
          </a:p>
          <a:p>
            <a:pPr marL="285750" indent="-285750">
              <a:buFont typeface="Arial" panose="020B0604020202020204" pitchFamily="34" charset="0"/>
              <a:buChar char="•"/>
            </a:pPr>
            <a:r>
              <a:rPr lang="vi-VN">
                <a:latin typeface="Bosch Office Sans" pitchFamily="2" charset="0"/>
              </a:rPr>
              <a:t>Captured by smartphones under different lighting conditions, different scenes, different camera configurations</a:t>
            </a:r>
          </a:p>
          <a:p>
            <a:pPr marL="285750" indent="-285750">
              <a:buFont typeface="Arial" panose="020B0604020202020204" pitchFamily="34" charset="0"/>
              <a:buChar char="•"/>
            </a:pPr>
            <a:r>
              <a:rPr lang="vi-VN">
                <a:latin typeface="Bosch Office Sans" pitchFamily="2" charset="0"/>
              </a:rPr>
              <a:t>3 sizes:</a:t>
            </a:r>
          </a:p>
          <a:p>
            <a:pPr marL="742950" lvl="1" indent="-285750">
              <a:buFont typeface="Courier New" panose="02070309020205020404" pitchFamily="49" charset="0"/>
              <a:buChar char="o"/>
            </a:pPr>
            <a:r>
              <a:rPr lang="vi-VN" b="1">
                <a:latin typeface="Bosch Office Sans" pitchFamily="2" charset="0"/>
              </a:rPr>
              <a:t>Small size</a:t>
            </a:r>
            <a:r>
              <a:rPr lang="vi-VN">
                <a:latin typeface="Bosch Office Sans" pitchFamily="2" charset="0"/>
              </a:rPr>
              <a:t>: 6GB, 160 pairs of noisy/ground truth images</a:t>
            </a:r>
          </a:p>
          <a:p>
            <a:pPr marL="742950" lvl="1" indent="-285750">
              <a:buFont typeface="Courier New" panose="02070309020205020404" pitchFamily="49" charset="0"/>
              <a:buChar char="o"/>
            </a:pPr>
            <a:r>
              <a:rPr lang="vi-VN">
                <a:latin typeface="Bosch Office Sans" pitchFamily="2" charset="0"/>
              </a:rPr>
              <a:t>Medium size: 12GB, 320 pairs of noisy/ground truth images</a:t>
            </a:r>
          </a:p>
          <a:p>
            <a:pPr marL="742950" lvl="1" indent="-285750">
              <a:buFont typeface="Courier New" panose="02070309020205020404" pitchFamily="49" charset="0"/>
              <a:buChar char="o"/>
            </a:pPr>
            <a:r>
              <a:rPr lang="vi-VN">
                <a:latin typeface="Bosch Office Sans" pitchFamily="2" charset="0"/>
              </a:rPr>
              <a:t>Full size: 24000 pairs of noisy/ground truth images</a:t>
            </a:r>
          </a:p>
        </p:txBody>
      </p:sp>
    </p:spTree>
    <p:custDataLst>
      <p:tags r:id="rId1"/>
    </p:custDataLst>
    <p:extLst>
      <p:ext uri="{BB962C8B-B14F-4D97-AF65-F5344CB8AC3E}">
        <p14:creationId xmlns:p14="http://schemas.microsoft.com/office/powerpoint/2010/main" val="412687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pic>
        <p:nvPicPr>
          <p:cNvPr id="17" name="Picture 16">
            <a:extLst>
              <a:ext uri="{FF2B5EF4-FFF2-40B4-BE49-F238E27FC236}">
                <a16:creationId xmlns:a16="http://schemas.microsoft.com/office/drawing/2014/main" id="{F4D3ED39-183D-7D7A-42F9-428568AC76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4243" y="1202643"/>
            <a:ext cx="5504129" cy="4138975"/>
          </a:xfrm>
          <a:prstGeom prst="rect">
            <a:avLst/>
          </a:prstGeom>
        </p:spPr>
      </p:pic>
      <p:pic>
        <p:nvPicPr>
          <p:cNvPr id="19" name="Picture 18">
            <a:extLst>
              <a:ext uri="{FF2B5EF4-FFF2-40B4-BE49-F238E27FC236}">
                <a16:creationId xmlns:a16="http://schemas.microsoft.com/office/drawing/2014/main" id="{EA8AAF8F-7948-50C1-A554-B85B7F816A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446" y="1202643"/>
            <a:ext cx="5504123" cy="4138971"/>
          </a:xfrm>
          <a:prstGeom prst="rect">
            <a:avLst/>
          </a:prstGeom>
        </p:spPr>
      </p:pic>
    </p:spTree>
    <p:custDataLst>
      <p:tags r:id="rId1"/>
    </p:custDataLst>
    <p:extLst>
      <p:ext uri="{BB962C8B-B14F-4D97-AF65-F5344CB8AC3E}">
        <p14:creationId xmlns:p14="http://schemas.microsoft.com/office/powerpoint/2010/main" val="203988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pic>
        <p:nvPicPr>
          <p:cNvPr id="2054" name="Picture 6" descr="Autoencoders in Deep Learning: Tutorial &amp; Use Cases [2023]">
            <a:extLst>
              <a:ext uri="{FF2B5EF4-FFF2-40B4-BE49-F238E27FC236}">
                <a16:creationId xmlns:a16="http://schemas.microsoft.com/office/drawing/2014/main" id="{B202F412-7321-0AA3-BD06-51C130616DA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4968" t="31488" r="25308" b="26784"/>
          <a:stretch/>
        </p:blipFill>
        <p:spPr bwMode="auto">
          <a:xfrm>
            <a:off x="6095648" y="1875943"/>
            <a:ext cx="5622758" cy="286169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D79EB4C-06A3-2B57-5B07-CECC9DC22713}"/>
              </a:ext>
            </a:extLst>
          </p:cNvPr>
          <p:cNvSpPr txBox="1"/>
          <p:nvPr/>
        </p:nvSpPr>
        <p:spPr>
          <a:xfrm>
            <a:off x="456808" y="2713420"/>
            <a:ext cx="5494813" cy="36933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Convolutional Autoencoders</a:t>
            </a:r>
          </a:p>
        </p:txBody>
      </p:sp>
    </p:spTree>
    <p:custDataLst>
      <p:tags r:id="rId1"/>
    </p:custDataLst>
    <p:extLst>
      <p:ext uri="{BB962C8B-B14F-4D97-AF65-F5344CB8AC3E}">
        <p14:creationId xmlns:p14="http://schemas.microsoft.com/office/powerpoint/2010/main" val="2241501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pic>
        <p:nvPicPr>
          <p:cNvPr id="17" name="Picture 16">
            <a:extLst>
              <a:ext uri="{FF2B5EF4-FFF2-40B4-BE49-F238E27FC236}">
                <a16:creationId xmlns:a16="http://schemas.microsoft.com/office/drawing/2014/main" id="{80A9AD2F-A275-1740-4C0D-CDE8112A15CF}"/>
              </a:ext>
            </a:extLst>
          </p:cNvPr>
          <p:cNvPicPr>
            <a:picLocks noChangeAspect="1"/>
          </p:cNvPicPr>
          <p:nvPr/>
        </p:nvPicPr>
        <p:blipFill>
          <a:blip r:embed="rId20"/>
          <a:stretch>
            <a:fillRect/>
          </a:stretch>
        </p:blipFill>
        <p:spPr>
          <a:xfrm>
            <a:off x="5990718" y="1939587"/>
            <a:ext cx="5913851" cy="2734407"/>
          </a:xfrm>
          <a:prstGeom prst="rect">
            <a:avLst/>
          </a:prstGeom>
        </p:spPr>
      </p:pic>
      <p:sp>
        <p:nvSpPr>
          <p:cNvPr id="22" name="TextBox 21">
            <a:extLst>
              <a:ext uri="{FF2B5EF4-FFF2-40B4-BE49-F238E27FC236}">
                <a16:creationId xmlns:a16="http://schemas.microsoft.com/office/drawing/2014/main" id="{3F770F75-EE69-D788-00F8-8A048895501E}"/>
              </a:ext>
            </a:extLst>
          </p:cNvPr>
          <p:cNvSpPr txBox="1"/>
          <p:nvPr/>
        </p:nvSpPr>
        <p:spPr>
          <a:xfrm>
            <a:off x="456808" y="2713420"/>
            <a:ext cx="5494813"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Convolutional Autoencoders</a:t>
            </a:r>
          </a:p>
          <a:p>
            <a:pPr marL="285750" indent="-285750">
              <a:spcAft>
                <a:spcPts val="600"/>
              </a:spcAft>
              <a:buFont typeface="Arial" panose="020B0604020202020204" pitchFamily="34" charset="0"/>
              <a:buChar char="•"/>
            </a:pPr>
            <a:r>
              <a:rPr lang="vi-VN">
                <a:latin typeface="Bosch Office Sans" pitchFamily="2" charset="0"/>
              </a:rPr>
              <a:t>Patchify</a:t>
            </a:r>
            <a:endParaRPr lang="vi-VN" sz="800" i="1">
              <a:latin typeface="Bosch Office Sans" pitchFamily="2" charset="0"/>
            </a:endParaRPr>
          </a:p>
        </p:txBody>
      </p:sp>
    </p:spTree>
    <p:custDataLst>
      <p:tags r:id="rId1"/>
    </p:custDataLst>
    <p:extLst>
      <p:ext uri="{BB962C8B-B14F-4D97-AF65-F5344CB8AC3E}">
        <p14:creationId xmlns:p14="http://schemas.microsoft.com/office/powerpoint/2010/main" val="110805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pic>
        <p:nvPicPr>
          <p:cNvPr id="18" name="Picture 17">
            <a:extLst>
              <a:ext uri="{FF2B5EF4-FFF2-40B4-BE49-F238E27FC236}">
                <a16:creationId xmlns:a16="http://schemas.microsoft.com/office/drawing/2014/main" id="{299837F5-31F3-0A07-3A6D-E98E75EDEA8C}"/>
              </a:ext>
            </a:extLst>
          </p:cNvPr>
          <p:cNvPicPr>
            <a:picLocks noChangeAspect="1"/>
          </p:cNvPicPr>
          <p:nvPr/>
        </p:nvPicPr>
        <p:blipFill>
          <a:blip r:embed="rId20"/>
          <a:stretch>
            <a:fillRect/>
          </a:stretch>
        </p:blipFill>
        <p:spPr>
          <a:xfrm>
            <a:off x="7529262" y="2029490"/>
            <a:ext cx="2745706" cy="2799021"/>
          </a:xfrm>
          <a:prstGeom prst="rect">
            <a:avLst/>
          </a:prstGeom>
        </p:spPr>
      </p:pic>
      <p:sp>
        <p:nvSpPr>
          <p:cNvPr id="19" name="TextBox 18">
            <a:extLst>
              <a:ext uri="{FF2B5EF4-FFF2-40B4-BE49-F238E27FC236}">
                <a16:creationId xmlns:a16="http://schemas.microsoft.com/office/drawing/2014/main" id="{E814EF23-7AC4-670A-B4B3-36D74663DF54}"/>
              </a:ext>
            </a:extLst>
          </p:cNvPr>
          <p:cNvSpPr txBox="1"/>
          <p:nvPr/>
        </p:nvSpPr>
        <p:spPr>
          <a:xfrm>
            <a:off x="456808" y="2713420"/>
            <a:ext cx="5494813"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Convolutional Autoencoders</a:t>
            </a:r>
          </a:p>
          <a:p>
            <a:pPr marL="285750" indent="-285750">
              <a:spcAft>
                <a:spcPts val="600"/>
              </a:spcAft>
              <a:buFont typeface="Arial" panose="020B0604020202020204" pitchFamily="34" charset="0"/>
              <a:buChar char="•"/>
            </a:pPr>
            <a:r>
              <a:rPr lang="vi-VN">
                <a:latin typeface="Bosch Office Sans" pitchFamily="2" charset="0"/>
              </a:rPr>
              <a:t>Patchify</a:t>
            </a:r>
          </a:p>
          <a:p>
            <a:pPr marL="285750" indent="-285750">
              <a:spcAft>
                <a:spcPts val="600"/>
              </a:spcAft>
              <a:buFont typeface="Arial" panose="020B0604020202020204" pitchFamily="34" charset="0"/>
              <a:buChar char="•"/>
            </a:pPr>
            <a:r>
              <a:rPr lang="vi-VN">
                <a:latin typeface="Bosch Office Sans" pitchFamily="2" charset="0"/>
              </a:rPr>
              <a:t>train_test_split</a:t>
            </a:r>
          </a:p>
        </p:txBody>
      </p:sp>
    </p:spTree>
    <p:custDataLst>
      <p:tags r:id="rId1"/>
    </p:custDataLst>
    <p:extLst>
      <p:ext uri="{BB962C8B-B14F-4D97-AF65-F5344CB8AC3E}">
        <p14:creationId xmlns:p14="http://schemas.microsoft.com/office/powerpoint/2010/main" val="288806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2" name="TextBox 11">
            <a:extLst>
              <a:ext uri="{FF2B5EF4-FFF2-40B4-BE49-F238E27FC236}">
                <a16:creationId xmlns:a16="http://schemas.microsoft.com/office/drawing/2014/main" id="{0C65141B-9661-BCE0-5DAE-7CE1F0031046}"/>
              </a:ext>
            </a:extLst>
          </p:cNvPr>
          <p:cNvSpPr txBox="1"/>
          <p:nvPr/>
        </p:nvSpPr>
        <p:spPr>
          <a:xfrm>
            <a:off x="456808" y="2713420"/>
            <a:ext cx="5494813"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Convolutional Autoencoders</a:t>
            </a:r>
          </a:p>
          <a:p>
            <a:pPr marL="285750" indent="-285750">
              <a:spcAft>
                <a:spcPts val="600"/>
              </a:spcAft>
              <a:buFont typeface="Arial" panose="020B0604020202020204" pitchFamily="34" charset="0"/>
              <a:buChar char="•"/>
            </a:pPr>
            <a:r>
              <a:rPr lang="vi-VN">
                <a:latin typeface="Bosch Office Sans" pitchFamily="2" charset="0"/>
              </a:rPr>
              <a:t>Patchify</a:t>
            </a:r>
            <a:endParaRPr lang="vi-VN" sz="800" i="1">
              <a:latin typeface="Bosch Office Sans" pitchFamily="2" charset="0"/>
            </a:endParaRPr>
          </a:p>
          <a:p>
            <a:pPr marL="285750" indent="-285750">
              <a:spcAft>
                <a:spcPts val="600"/>
              </a:spcAft>
              <a:buFont typeface="Arial" panose="020B0604020202020204" pitchFamily="34" charset="0"/>
              <a:buChar char="•"/>
            </a:pPr>
            <a:r>
              <a:rPr lang="vi-VN">
                <a:latin typeface="Bosch Office Sans" pitchFamily="2" charset="0"/>
              </a:rPr>
              <a:t>train_test_split</a:t>
            </a:r>
          </a:p>
          <a:p>
            <a:pPr marL="285750" indent="-285750">
              <a:spcAft>
                <a:spcPts val="600"/>
              </a:spcAft>
              <a:buFont typeface="Arial" panose="020B0604020202020204" pitchFamily="34" charset="0"/>
              <a:buChar char="•"/>
            </a:pPr>
            <a:r>
              <a:rPr lang="vi-VN">
                <a:latin typeface="Bosch Office Sans" pitchFamily="2" charset="0"/>
              </a:rPr>
              <a:t>Image similarity: SSIM</a:t>
            </a:r>
          </a:p>
        </p:txBody>
      </p:sp>
      <p:pic>
        <p:nvPicPr>
          <p:cNvPr id="17" name="Picture 16">
            <a:extLst>
              <a:ext uri="{FF2B5EF4-FFF2-40B4-BE49-F238E27FC236}">
                <a16:creationId xmlns:a16="http://schemas.microsoft.com/office/drawing/2014/main" id="{0E6BB8FB-DCAA-43EF-09F1-F6833FEBE4B8}"/>
              </a:ext>
            </a:extLst>
          </p:cNvPr>
          <p:cNvPicPr>
            <a:picLocks noChangeAspect="1"/>
          </p:cNvPicPr>
          <p:nvPr/>
        </p:nvPicPr>
        <p:blipFill>
          <a:blip r:embed="rId20"/>
          <a:stretch>
            <a:fillRect/>
          </a:stretch>
        </p:blipFill>
        <p:spPr>
          <a:xfrm>
            <a:off x="7114674" y="1704660"/>
            <a:ext cx="4069932" cy="3804141"/>
          </a:xfrm>
          <a:prstGeom prst="rect">
            <a:avLst/>
          </a:prstGeom>
        </p:spPr>
      </p:pic>
      <p:pic>
        <p:nvPicPr>
          <p:cNvPr id="23" name="Picture 22">
            <a:extLst>
              <a:ext uri="{FF2B5EF4-FFF2-40B4-BE49-F238E27FC236}">
                <a16:creationId xmlns:a16="http://schemas.microsoft.com/office/drawing/2014/main" id="{9A411DD8-51BA-83AD-11DB-D6F7816ADAD7}"/>
              </a:ext>
            </a:extLst>
          </p:cNvPr>
          <p:cNvPicPr>
            <a:picLocks noChangeAspect="1"/>
          </p:cNvPicPr>
          <p:nvPr/>
        </p:nvPicPr>
        <p:blipFill>
          <a:blip r:embed="rId21"/>
          <a:stretch>
            <a:fillRect/>
          </a:stretch>
        </p:blipFill>
        <p:spPr>
          <a:xfrm>
            <a:off x="495059" y="4085263"/>
            <a:ext cx="6153150" cy="2247900"/>
          </a:xfrm>
          <a:prstGeom prst="rect">
            <a:avLst/>
          </a:prstGeom>
        </p:spPr>
      </p:pic>
    </p:spTree>
    <p:custDataLst>
      <p:tags r:id="rId1"/>
    </p:custDataLst>
    <p:extLst>
      <p:ext uri="{BB962C8B-B14F-4D97-AF65-F5344CB8AC3E}">
        <p14:creationId xmlns:p14="http://schemas.microsoft.com/office/powerpoint/2010/main" val="419497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5" name="TextBox 14">
            <a:extLst>
              <a:ext uri="{FF2B5EF4-FFF2-40B4-BE49-F238E27FC236}">
                <a16:creationId xmlns:a16="http://schemas.microsoft.com/office/drawing/2014/main" id="{0013CD17-EDCE-FD75-602E-93D9700FD815}"/>
              </a:ext>
            </a:extLst>
          </p:cNvPr>
          <p:cNvSpPr txBox="1"/>
          <p:nvPr/>
        </p:nvSpPr>
        <p:spPr>
          <a:xfrm>
            <a:off x="1263475" y="1202643"/>
            <a:ext cx="9665050" cy="64633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t>Apply SSIM for 512 ground truth patches and 512 noisy patches, using the denoised patches produced by the Autoencoder</a:t>
            </a:r>
          </a:p>
        </p:txBody>
      </p:sp>
    </p:spTree>
    <p:custDataLst>
      <p:tags r:id="rId1"/>
    </p:custDataLst>
    <p:extLst>
      <p:ext uri="{BB962C8B-B14F-4D97-AF65-F5344CB8AC3E}">
        <p14:creationId xmlns:p14="http://schemas.microsoft.com/office/powerpoint/2010/main" val="48192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5" name="TextBox 14">
            <a:extLst>
              <a:ext uri="{FF2B5EF4-FFF2-40B4-BE49-F238E27FC236}">
                <a16:creationId xmlns:a16="http://schemas.microsoft.com/office/drawing/2014/main" id="{0013CD17-EDCE-FD75-602E-93D9700FD815}"/>
              </a:ext>
            </a:extLst>
          </p:cNvPr>
          <p:cNvSpPr txBox="1"/>
          <p:nvPr/>
        </p:nvSpPr>
        <p:spPr>
          <a:xfrm>
            <a:off x="1263475" y="1202643"/>
            <a:ext cx="9665050" cy="64633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t>Apply SSIM for 512 ground truth patches and 512 noisy patches, using the denoised patches produced by the Autoencoder</a:t>
            </a:r>
          </a:p>
        </p:txBody>
      </p:sp>
      <p:pic>
        <p:nvPicPr>
          <p:cNvPr id="22" name="Picture 21">
            <a:extLst>
              <a:ext uri="{FF2B5EF4-FFF2-40B4-BE49-F238E27FC236}">
                <a16:creationId xmlns:a16="http://schemas.microsoft.com/office/drawing/2014/main" id="{33860E12-771D-E685-F90D-35B33D868F7F}"/>
              </a:ext>
            </a:extLst>
          </p:cNvPr>
          <p:cNvPicPr>
            <a:picLocks noChangeAspect="1"/>
          </p:cNvPicPr>
          <p:nvPr/>
        </p:nvPicPr>
        <p:blipFill>
          <a:blip r:embed="rId20"/>
          <a:stretch>
            <a:fillRect/>
          </a:stretch>
        </p:blipFill>
        <p:spPr>
          <a:xfrm>
            <a:off x="3634039" y="2391726"/>
            <a:ext cx="3793457" cy="3879393"/>
          </a:xfrm>
          <a:prstGeom prst="rect">
            <a:avLst/>
          </a:prstGeom>
        </p:spPr>
      </p:pic>
      <p:sp>
        <p:nvSpPr>
          <p:cNvPr id="23" name="TextBox 22">
            <a:extLst>
              <a:ext uri="{FF2B5EF4-FFF2-40B4-BE49-F238E27FC236}">
                <a16:creationId xmlns:a16="http://schemas.microsoft.com/office/drawing/2014/main" id="{0C0102FD-FC62-6A07-776E-2B8886F5E284}"/>
              </a:ext>
            </a:extLst>
          </p:cNvPr>
          <p:cNvSpPr txBox="1"/>
          <p:nvPr/>
        </p:nvSpPr>
        <p:spPr>
          <a:xfrm>
            <a:off x="1263475" y="1872289"/>
            <a:ext cx="6026009" cy="646331"/>
          </a:xfrm>
          <a:prstGeom prst="rect">
            <a:avLst/>
          </a:prstGeom>
          <a:noFill/>
        </p:spPr>
        <p:txBody>
          <a:bodyPr wrap="none" rtlCol="0">
            <a:spAutoFit/>
          </a:bodyPr>
          <a:lstStyle/>
          <a:p>
            <a:pPr marL="285750" indent="-285750">
              <a:buFont typeface="Arial" panose="020B0604020202020204" pitchFamily="34" charset="0"/>
              <a:buChar char="•"/>
            </a:pPr>
            <a:r>
              <a:rPr lang="vi-VN"/>
              <a:t>Select SSIM value: 0.56 (only ~25% of dataset &gt; 0.56)</a:t>
            </a:r>
          </a:p>
          <a:p>
            <a:endParaRPr lang="en-US"/>
          </a:p>
        </p:txBody>
      </p:sp>
    </p:spTree>
    <p:custDataLst>
      <p:tags r:id="rId1"/>
    </p:custDataLst>
    <p:extLst>
      <p:ext uri="{BB962C8B-B14F-4D97-AF65-F5344CB8AC3E}">
        <p14:creationId xmlns:p14="http://schemas.microsoft.com/office/powerpoint/2010/main" val="116741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sp>
        <p:nvSpPr>
          <p:cNvPr id="15" name="TextBox 14">
            <a:extLst>
              <a:ext uri="{FF2B5EF4-FFF2-40B4-BE49-F238E27FC236}">
                <a16:creationId xmlns:a16="http://schemas.microsoft.com/office/drawing/2014/main" id="{0013CD17-EDCE-FD75-602E-93D9700FD815}"/>
              </a:ext>
            </a:extLst>
          </p:cNvPr>
          <p:cNvSpPr txBox="1"/>
          <p:nvPr/>
        </p:nvSpPr>
        <p:spPr>
          <a:xfrm>
            <a:off x="1263475" y="1202643"/>
            <a:ext cx="9665050" cy="64633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t>Apply SSIM for 512 ground truth patches and 512 noisy patches, using the denoised patches produced by the Autoencoder</a:t>
            </a:r>
          </a:p>
        </p:txBody>
      </p:sp>
      <p:sp>
        <p:nvSpPr>
          <p:cNvPr id="23" name="TextBox 22">
            <a:extLst>
              <a:ext uri="{FF2B5EF4-FFF2-40B4-BE49-F238E27FC236}">
                <a16:creationId xmlns:a16="http://schemas.microsoft.com/office/drawing/2014/main" id="{0C0102FD-FC62-6A07-776E-2B8886F5E284}"/>
              </a:ext>
            </a:extLst>
          </p:cNvPr>
          <p:cNvSpPr txBox="1"/>
          <p:nvPr/>
        </p:nvSpPr>
        <p:spPr>
          <a:xfrm>
            <a:off x="1263475" y="1872289"/>
            <a:ext cx="2031325" cy="369332"/>
          </a:xfrm>
          <a:prstGeom prst="rect">
            <a:avLst/>
          </a:prstGeom>
          <a:noFill/>
        </p:spPr>
        <p:txBody>
          <a:bodyPr wrap="none" rtlCol="0">
            <a:spAutoFit/>
          </a:bodyPr>
          <a:lstStyle/>
          <a:p>
            <a:pPr marL="285750" indent="-285750">
              <a:buFont typeface="Arial" panose="020B0604020202020204" pitchFamily="34" charset="0"/>
              <a:buChar char="•"/>
            </a:pPr>
            <a:r>
              <a:rPr lang="vi-VN"/>
              <a:t>At SSIM = 0.56</a:t>
            </a:r>
            <a:endParaRPr lang="en-US"/>
          </a:p>
        </p:txBody>
      </p:sp>
      <p:pic>
        <p:nvPicPr>
          <p:cNvPr id="18" name="Picture 17">
            <a:extLst>
              <a:ext uri="{FF2B5EF4-FFF2-40B4-BE49-F238E27FC236}">
                <a16:creationId xmlns:a16="http://schemas.microsoft.com/office/drawing/2014/main" id="{6DBC4561-E407-E526-4141-53F7110FA800}"/>
              </a:ext>
            </a:extLst>
          </p:cNvPr>
          <p:cNvPicPr>
            <a:picLocks noChangeAspect="1"/>
          </p:cNvPicPr>
          <p:nvPr/>
        </p:nvPicPr>
        <p:blipFill>
          <a:blip r:embed="rId20"/>
          <a:stretch>
            <a:fillRect/>
          </a:stretch>
        </p:blipFill>
        <p:spPr>
          <a:xfrm>
            <a:off x="4051919" y="2622884"/>
            <a:ext cx="3783073" cy="1491916"/>
          </a:xfrm>
          <a:prstGeom prst="rect">
            <a:avLst/>
          </a:prstGeom>
        </p:spPr>
      </p:pic>
    </p:spTree>
    <p:custDataLst>
      <p:tags r:id="rId1"/>
    </p:custDataLst>
    <p:extLst>
      <p:ext uri="{BB962C8B-B14F-4D97-AF65-F5344CB8AC3E}">
        <p14:creationId xmlns:p14="http://schemas.microsoft.com/office/powerpoint/2010/main" val="158780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5442"/>
            <a:ext cx="12066104" cy="2742271"/>
          </a:xfrm>
        </p:spPr>
        <p:txBody>
          <a:bodyPr>
            <a:noAutofit/>
          </a:bodyPr>
          <a:lstStyle/>
          <a:p>
            <a:pPr algn="ctr"/>
            <a:r>
              <a:rPr lang="en-US">
                <a:latin typeface="Bosch Office Sans" pitchFamily="2" charset="0"/>
              </a:rPr>
              <a:t>PyTorch</a:t>
            </a:r>
            <a:endParaRPr lang="en-US" dirty="0">
              <a:latin typeface="Bosch Office Sans" pitchFamily="2" charset="0"/>
            </a:endParaRPr>
          </a:p>
        </p:txBody>
      </p:sp>
    </p:spTree>
    <p:extLst>
      <p:ext uri="{BB962C8B-B14F-4D97-AF65-F5344CB8AC3E}">
        <p14:creationId xmlns:p14="http://schemas.microsoft.com/office/powerpoint/2010/main" val="20502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Reference</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FB723A6F-18E4-32C3-69C9-BC062D453A55}"/>
              </a:ext>
            </a:extLst>
          </p:cNvPr>
          <p:cNvSpPr txBox="1"/>
          <p:nvPr/>
        </p:nvSpPr>
        <p:spPr>
          <a:xfrm>
            <a:off x="457200" y="2173705"/>
            <a:ext cx="10780295" cy="3576140"/>
          </a:xfrm>
          <a:prstGeom prst="rect">
            <a:avLst/>
          </a:prstGeom>
          <a:noFill/>
        </p:spPr>
        <p:txBody>
          <a:bodyPr wrap="square" lIns="0" tIns="0" rIns="0" bIns="0" rtlCol="0">
            <a:noAutofit/>
          </a:bodyPr>
          <a:lstStyle/>
          <a:p>
            <a:pPr>
              <a:buFontTx/>
              <a:buNone/>
            </a:pPr>
            <a:r>
              <a:rPr lang="en-US" sz="1400">
                <a:latin typeface="Bosch Office Sans" pitchFamily="2" charset="0"/>
                <a:hlinkClick r:id="rId20">
                  <a:extLst>
                    <a:ext uri="{A12FA001-AC4F-418D-AE19-62706E023703}">
                      <ahyp:hlinkClr xmlns:ahyp="http://schemas.microsoft.com/office/drawing/2018/hyperlinkcolor" val="tx"/>
                    </a:ext>
                  </a:extLst>
                </a:hlinkClick>
              </a:rPr>
              <a:t>What is Tensor? - ILTER (hkilter.com)</a:t>
            </a:r>
            <a:endParaRPr lang="vi-VN" sz="1400">
              <a:latin typeface="Bosch Office Sans" pitchFamily="2" charset="0"/>
            </a:endParaRPr>
          </a:p>
          <a:p>
            <a:r>
              <a:rPr lang="en-US" sz="1400">
                <a:latin typeface="Bosch Office Sans" pitchFamily="2" charset="0"/>
                <a:hlinkClick r:id="rId21">
                  <a:extLst>
                    <a:ext uri="{A12FA001-AC4F-418D-AE19-62706E023703}">
                      <ahyp:hlinkClr xmlns:ahyp="http://schemas.microsoft.com/office/drawing/2018/hyperlinkcolor" val="tx"/>
                    </a:ext>
                  </a:extLst>
                </a:hlinkClick>
              </a:rPr>
              <a:t>SIDD_CVPR_2018.pdf (yorku.ca)</a:t>
            </a:r>
            <a:endParaRPr lang="vi-VN" sz="1400">
              <a:latin typeface="Bosch Office Sans" pitchFamily="2" charset="0"/>
            </a:endParaRPr>
          </a:p>
          <a:p>
            <a:r>
              <a:rPr lang="en-US" sz="1400">
                <a:latin typeface="Bosch Office Sans" pitchFamily="2" charset="0"/>
                <a:hlinkClick r:id="rId22">
                  <a:extLst>
                    <a:ext uri="{A12FA001-AC4F-418D-AE19-62706E023703}">
                      <ahyp:hlinkClr xmlns:ahyp="http://schemas.microsoft.com/office/drawing/2018/hyperlinkcolor" val="tx"/>
                    </a:ext>
                  </a:extLst>
                </a:hlinkClick>
              </a:rPr>
              <a:t>Autoencoders in Deep Learning: Tutorial &amp; Use Cases [2023] (v7labs.com)</a:t>
            </a:r>
            <a:endParaRPr lang="vi-VN" sz="1400">
              <a:latin typeface="Bosch Office Sans" pitchFamily="2" charset="0"/>
            </a:endParaRPr>
          </a:p>
          <a:p>
            <a:r>
              <a:rPr lang="en-US" sz="1400">
                <a:latin typeface="Bosch Office Sans" pitchFamily="2" charset="0"/>
                <a:hlinkClick r:id="rId23">
                  <a:extLst>
                    <a:ext uri="{A12FA001-AC4F-418D-AE19-62706E023703}">
                      <ahyp:hlinkClr xmlns:ahyp="http://schemas.microsoft.com/office/drawing/2018/hyperlinkcolor" val="tx"/>
                    </a:ext>
                  </a:extLst>
                </a:hlinkClick>
              </a:rPr>
              <a:t>Image Denoising using Deep Learning | by Sharath Solomon | Analytics Vidhya | Medium</a:t>
            </a:r>
            <a:endParaRPr lang="vi-VN" sz="1200">
              <a:latin typeface="Bosch Office Sans" pitchFamily="2" charset="0"/>
            </a:endParaRPr>
          </a:p>
          <a:p>
            <a:pPr>
              <a:buFontTx/>
              <a:buNone/>
            </a:pPr>
            <a:endParaRPr lang="en-US" sz="1200" dirty="0">
              <a:latin typeface="Bosch Office Sans" pitchFamily="2" charset="0"/>
            </a:endParaRPr>
          </a:p>
        </p:txBody>
      </p:sp>
    </p:spTree>
    <p:custDataLst>
      <p:tags r:id="rId1"/>
    </p:custDataLst>
    <p:extLst>
      <p:ext uri="{BB962C8B-B14F-4D97-AF65-F5344CB8AC3E}">
        <p14:creationId xmlns:p14="http://schemas.microsoft.com/office/powerpoint/2010/main" val="366536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PyTorch</a:t>
            </a:r>
            <a:endParaRPr lang="en-US" sz="2000" dirty="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617011" y="1073465"/>
            <a:ext cx="8940619" cy="4077417"/>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Tensor is a generalized matrix of N dimensions</a:t>
            </a:r>
          </a:p>
        </p:txBody>
      </p:sp>
      <p:pic>
        <p:nvPicPr>
          <p:cNvPr id="1026" name="Picture 2" descr="What is Tensor? - ILTER">
            <a:extLst>
              <a:ext uri="{FF2B5EF4-FFF2-40B4-BE49-F238E27FC236}">
                <a16:creationId xmlns:a16="http://schemas.microsoft.com/office/drawing/2014/main" id="{56B22D20-FF84-2CD7-441B-6724A70FEB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37875" y="1347154"/>
            <a:ext cx="7716251" cy="42208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5693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PyTorch – Useful modules</a:t>
            </a:r>
            <a:endParaRPr lang="en-US" sz="2000" dirty="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1057883" y="1539792"/>
            <a:ext cx="8940619" cy="4077417"/>
          </a:xfrm>
          <a:prstGeom prst="rect">
            <a:avLst/>
          </a:prstGeom>
          <a:noFill/>
        </p:spPr>
        <p:txBody>
          <a:bodyPr wrap="none" lIns="0" tIns="0" rIns="0" bIns="0" rtlCol="0">
            <a:noAutofit/>
          </a:bodyPr>
          <a:lstStyle/>
          <a:p>
            <a:pPr marL="285750" indent="-285750">
              <a:lnSpc>
                <a:spcPts val="2300"/>
              </a:lnSpc>
              <a:spcBef>
                <a:spcPts val="500"/>
              </a:spcBef>
              <a:spcAft>
                <a:spcPts val="600"/>
              </a:spcAft>
              <a:buFont typeface="Arial" panose="020B0604020202020204" pitchFamily="34" charset="0"/>
              <a:buChar char="•"/>
            </a:pPr>
            <a:r>
              <a:rPr lang="vi-VN">
                <a:latin typeface="Bosch Office Sans" pitchFamily="2" charset="0"/>
              </a:rPr>
              <a:t>Autograd</a:t>
            </a:r>
          </a:p>
          <a:p>
            <a:pPr marL="285750" indent="-285750">
              <a:lnSpc>
                <a:spcPts val="2300"/>
              </a:lnSpc>
              <a:spcBef>
                <a:spcPts val="500"/>
              </a:spcBef>
              <a:spcAft>
                <a:spcPts val="600"/>
              </a:spcAft>
              <a:buFont typeface="Arial" panose="020B0604020202020204" pitchFamily="34" charset="0"/>
              <a:buChar char="•"/>
            </a:pPr>
            <a:r>
              <a:rPr lang="vi-VN">
                <a:latin typeface="Bosch Office Sans" pitchFamily="2" charset="0"/>
              </a:rPr>
              <a:t>nn</a:t>
            </a:r>
          </a:p>
          <a:p>
            <a:pPr marL="285750" indent="-285750">
              <a:lnSpc>
                <a:spcPts val="2300"/>
              </a:lnSpc>
              <a:spcBef>
                <a:spcPts val="500"/>
              </a:spcBef>
              <a:spcAft>
                <a:spcPts val="600"/>
              </a:spcAft>
              <a:buFont typeface="Arial" panose="020B0604020202020204" pitchFamily="34" charset="0"/>
              <a:buChar char="•"/>
            </a:pPr>
            <a:r>
              <a:rPr lang="vi-VN">
                <a:latin typeface="Bosch Office Sans" pitchFamily="2" charset="0"/>
              </a:rPr>
              <a:t>nn.function</a:t>
            </a:r>
          </a:p>
          <a:p>
            <a:pPr marL="285750" indent="-285750">
              <a:lnSpc>
                <a:spcPts val="2300"/>
              </a:lnSpc>
              <a:spcBef>
                <a:spcPts val="500"/>
              </a:spcBef>
              <a:spcAft>
                <a:spcPts val="600"/>
              </a:spcAft>
              <a:buFont typeface="Arial" panose="020B0604020202020204" pitchFamily="34" charset="0"/>
              <a:buChar char="•"/>
            </a:pPr>
            <a:r>
              <a:rPr lang="vi-VN">
                <a:latin typeface="Bosch Office Sans" pitchFamily="2" charset="0"/>
              </a:rPr>
              <a:t>optim</a:t>
            </a:r>
          </a:p>
          <a:p>
            <a:pPr marL="285750" indent="-285750">
              <a:lnSpc>
                <a:spcPts val="2300"/>
              </a:lnSpc>
              <a:spcBef>
                <a:spcPts val="500"/>
              </a:spcBef>
              <a:spcAft>
                <a:spcPts val="600"/>
              </a:spcAft>
              <a:buFont typeface="Arial" panose="020B0604020202020204" pitchFamily="34" charset="0"/>
              <a:buChar char="•"/>
            </a:pPr>
            <a:r>
              <a:rPr lang="vi-VN" b="1">
                <a:latin typeface="Bosch Office Sans" pitchFamily="2" charset="0"/>
              </a:rPr>
              <a:t>torchvision:</a:t>
            </a:r>
            <a:r>
              <a:rPr lang="vi-VN">
                <a:latin typeface="Bosch Office Sans" pitchFamily="2" charset="0"/>
              </a:rPr>
              <a:t> datasets, DataLoader</a:t>
            </a:r>
            <a:endParaRPr lang="vi-VN" b="1">
              <a:latin typeface="Bosch Office Sans" pitchFamily="2" charset="0"/>
            </a:endParaRPr>
          </a:p>
        </p:txBody>
      </p:sp>
    </p:spTree>
    <p:custDataLst>
      <p:tags r:id="rId1"/>
    </p:custDataLst>
    <p:extLst>
      <p:ext uri="{BB962C8B-B14F-4D97-AF65-F5344CB8AC3E}">
        <p14:creationId xmlns:p14="http://schemas.microsoft.com/office/powerpoint/2010/main" val="413189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PyTorch – Training loop</a:t>
            </a:r>
            <a:endParaRPr lang="en-US" sz="2000" dirty="0">
              <a:latin typeface="Bosch Sans Black" panose="020B0A04020202020204" pitchFamily="34" charset="0"/>
            </a:endParaRPr>
          </a:p>
        </p:txBody>
      </p:sp>
      <p:sp>
        <p:nvSpPr>
          <p:cNvPr id="15" name="TextBox 14">
            <a:extLst>
              <a:ext uri="{FF2B5EF4-FFF2-40B4-BE49-F238E27FC236}">
                <a16:creationId xmlns:a16="http://schemas.microsoft.com/office/drawing/2014/main" id="{BBB8D6EE-3D60-3D15-422D-90ABF499C5C3}"/>
              </a:ext>
            </a:extLst>
          </p:cNvPr>
          <p:cNvSpPr txBox="1"/>
          <p:nvPr/>
        </p:nvSpPr>
        <p:spPr>
          <a:xfrm>
            <a:off x="2681075" y="2014710"/>
            <a:ext cx="7134726" cy="3964611"/>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epochs = 50</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losses = []</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for i in range(epochs):</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i += 1</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pred = model.forward(x) //forward pass</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loss = criterion(pred,y) //</a:t>
            </a:r>
            <a:r>
              <a:rPr lang="vi-VN" sz="1800">
                <a:effectLst/>
                <a:latin typeface="Consolas" panose="020B0609020204030204" pitchFamily="49" charset="0"/>
                <a:ea typeface="Calibri" panose="020F0502020204030204" pitchFamily="34" charset="0"/>
                <a:cs typeface="Times New Roman" panose="02020603050405020304" pitchFamily="18" charset="0"/>
              </a:rPr>
              <a:t>calculate</a:t>
            </a:r>
            <a:r>
              <a:rPr lang="en-US" sz="1800">
                <a:effectLst/>
                <a:latin typeface="Consolas" panose="020B0609020204030204" pitchFamily="49" charset="0"/>
                <a:ea typeface="Calibri" panose="020F0502020204030204" pitchFamily="34" charset="0"/>
                <a:cs typeface="Times New Roman" panose="02020603050405020304" pitchFamily="18" charset="0"/>
              </a:rPr>
              <a:t> loss</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losses.append(loss) //record error</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optimizer.zero_grad()</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loss.backward() //backprop</a:t>
            </a:r>
          </a:p>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	optimizer.step() //updating params </a:t>
            </a:r>
          </a:p>
        </p:txBody>
      </p:sp>
      <p:sp>
        <p:nvSpPr>
          <p:cNvPr id="19" name="TextBox 18">
            <a:extLst>
              <a:ext uri="{FF2B5EF4-FFF2-40B4-BE49-F238E27FC236}">
                <a16:creationId xmlns:a16="http://schemas.microsoft.com/office/drawing/2014/main" id="{07186D9E-89D4-E2C3-12F0-5FAE0AC963B3}"/>
              </a:ext>
            </a:extLst>
          </p:cNvPr>
          <p:cNvSpPr txBox="1"/>
          <p:nvPr/>
        </p:nvSpPr>
        <p:spPr>
          <a:xfrm>
            <a:off x="2681075" y="1041351"/>
            <a:ext cx="7439602" cy="772969"/>
          </a:xfrm>
          <a:prstGeom prst="rect">
            <a:avLst/>
          </a:prstGeom>
          <a:noFill/>
        </p:spPr>
        <p:txBody>
          <a:bodyPr wrap="square">
            <a:spAutoFit/>
          </a:bodyPr>
          <a:lstStyle>
            <a:defPPr>
              <a:defRPr lang="en-US"/>
            </a:defPPr>
            <a:lvl1pPr marR="0">
              <a:lnSpc>
                <a:spcPct val="107000"/>
              </a:lnSpc>
              <a:spcBef>
                <a:spcPts val="0"/>
              </a:spcBef>
              <a:spcAft>
                <a:spcPts val="800"/>
              </a:spcAft>
              <a:defRPr>
                <a:effectLst/>
                <a:latin typeface="Consolas" panose="020B0609020204030204" pitchFamily="49" charset="0"/>
                <a:ea typeface="Calibri" panose="020F0502020204030204" pitchFamily="34" charset="0"/>
                <a:cs typeface="Times New Roman" panose="02020603050405020304" pitchFamily="18" charset="0"/>
              </a:defRPr>
            </a:lvl1pPr>
          </a:lstStyle>
          <a:p>
            <a:r>
              <a:rPr lang="vi-VN"/>
              <a:t>c</a:t>
            </a:r>
            <a:r>
              <a:rPr lang="en-US"/>
              <a:t>riterion</a:t>
            </a:r>
            <a:r>
              <a:rPr lang="vi-VN"/>
              <a:t> </a:t>
            </a:r>
            <a:r>
              <a:rPr lang="en-US"/>
              <a:t>=</a:t>
            </a:r>
            <a:r>
              <a:rPr lang="vi-VN"/>
              <a:t> </a:t>
            </a:r>
            <a:r>
              <a:rPr lang="en-US"/>
              <a:t>nn.MSELoss()</a:t>
            </a:r>
            <a:endParaRPr lang="vi-VN"/>
          </a:p>
          <a:p>
            <a:r>
              <a:rPr lang="vi-VN"/>
              <a:t>o</a:t>
            </a:r>
            <a:r>
              <a:rPr lang="en-US"/>
              <a:t>ptimizer</a:t>
            </a:r>
            <a:r>
              <a:rPr lang="vi-VN"/>
              <a:t> </a:t>
            </a:r>
            <a:r>
              <a:rPr lang="en-US"/>
              <a:t>=</a:t>
            </a:r>
            <a:r>
              <a:rPr lang="vi-VN"/>
              <a:t> </a:t>
            </a:r>
            <a:r>
              <a:rPr lang="en-US"/>
              <a:t>torch.optim.Adam(model.parameters(),lr=0.001)</a:t>
            </a:r>
          </a:p>
        </p:txBody>
      </p:sp>
    </p:spTree>
    <p:custDataLst>
      <p:tags r:id="rId1"/>
    </p:custDataLst>
    <p:extLst>
      <p:ext uri="{BB962C8B-B14F-4D97-AF65-F5344CB8AC3E}">
        <p14:creationId xmlns:p14="http://schemas.microsoft.com/office/powerpoint/2010/main" val="136716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PyTorch – ANN &amp; CNN</a:t>
            </a:r>
            <a:endParaRPr lang="en-US" sz="2000" dirty="0">
              <a:latin typeface="Bosch Sans Black" panose="020B0A04020202020204" pitchFamily="34" charset="0"/>
            </a:endParaRPr>
          </a:p>
        </p:txBody>
      </p:sp>
      <p:pic>
        <p:nvPicPr>
          <p:cNvPr id="17" name="Picture 16">
            <a:extLst>
              <a:ext uri="{FF2B5EF4-FFF2-40B4-BE49-F238E27FC236}">
                <a16:creationId xmlns:a16="http://schemas.microsoft.com/office/drawing/2014/main" id="{F318905F-BC3B-7DED-1BE7-6DCC3D98681D}"/>
              </a:ext>
            </a:extLst>
          </p:cNvPr>
          <p:cNvPicPr>
            <a:picLocks noChangeAspect="1"/>
          </p:cNvPicPr>
          <p:nvPr/>
        </p:nvPicPr>
        <p:blipFill>
          <a:blip r:embed="rId20"/>
          <a:stretch>
            <a:fillRect/>
          </a:stretch>
        </p:blipFill>
        <p:spPr>
          <a:xfrm>
            <a:off x="6479133" y="1164732"/>
            <a:ext cx="4352716" cy="4825359"/>
          </a:xfrm>
          <a:prstGeom prst="rect">
            <a:avLst/>
          </a:prstGeom>
        </p:spPr>
      </p:pic>
      <p:pic>
        <p:nvPicPr>
          <p:cNvPr id="21" name="Picture 20">
            <a:extLst>
              <a:ext uri="{FF2B5EF4-FFF2-40B4-BE49-F238E27FC236}">
                <a16:creationId xmlns:a16="http://schemas.microsoft.com/office/drawing/2014/main" id="{2C9D81A2-9F86-450D-284C-2B1B43C868FC}"/>
              </a:ext>
            </a:extLst>
          </p:cNvPr>
          <p:cNvPicPr>
            <a:picLocks noChangeAspect="1"/>
          </p:cNvPicPr>
          <p:nvPr/>
        </p:nvPicPr>
        <p:blipFill>
          <a:blip r:embed="rId21"/>
          <a:stretch>
            <a:fillRect/>
          </a:stretch>
        </p:blipFill>
        <p:spPr>
          <a:xfrm>
            <a:off x="544810" y="2217304"/>
            <a:ext cx="4821273" cy="2423392"/>
          </a:xfrm>
          <a:prstGeom prst="rect">
            <a:avLst/>
          </a:prstGeom>
        </p:spPr>
      </p:pic>
    </p:spTree>
    <p:custDataLst>
      <p:tags r:id="rId1"/>
    </p:custDataLst>
    <p:extLst>
      <p:ext uri="{BB962C8B-B14F-4D97-AF65-F5344CB8AC3E}">
        <p14:creationId xmlns:p14="http://schemas.microsoft.com/office/powerpoint/2010/main" val="162422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PyTorch – ANN &amp; CNN</a:t>
            </a:r>
            <a:endParaRPr lang="en-US" sz="2000" dirty="0">
              <a:latin typeface="Bosch Sans Black" panose="020B0A04020202020204" pitchFamily="34" charset="0"/>
            </a:endParaRPr>
          </a:p>
        </p:txBody>
      </p:sp>
      <p:pic>
        <p:nvPicPr>
          <p:cNvPr id="23" name="Picture 22">
            <a:extLst>
              <a:ext uri="{FF2B5EF4-FFF2-40B4-BE49-F238E27FC236}">
                <a16:creationId xmlns:a16="http://schemas.microsoft.com/office/drawing/2014/main" id="{7F175898-0E07-F07B-E3A7-7FDB8346FBD0}"/>
              </a:ext>
            </a:extLst>
          </p:cNvPr>
          <p:cNvPicPr>
            <a:picLocks noChangeAspect="1"/>
          </p:cNvPicPr>
          <p:nvPr/>
        </p:nvPicPr>
        <p:blipFill>
          <a:blip r:embed="rId20"/>
          <a:stretch>
            <a:fillRect/>
          </a:stretch>
        </p:blipFill>
        <p:spPr>
          <a:xfrm>
            <a:off x="5504598" y="1008648"/>
            <a:ext cx="4824889" cy="5119431"/>
          </a:xfrm>
          <a:prstGeom prst="rect">
            <a:avLst/>
          </a:prstGeom>
        </p:spPr>
      </p:pic>
      <p:sp>
        <p:nvSpPr>
          <p:cNvPr id="12" name="TextBox 11">
            <a:extLst>
              <a:ext uri="{FF2B5EF4-FFF2-40B4-BE49-F238E27FC236}">
                <a16:creationId xmlns:a16="http://schemas.microsoft.com/office/drawing/2014/main" id="{69D496C6-0FB8-09F3-F1D7-C92EA8E14DB9}"/>
              </a:ext>
            </a:extLst>
          </p:cNvPr>
          <p:cNvSpPr txBox="1"/>
          <p:nvPr/>
        </p:nvSpPr>
        <p:spPr>
          <a:xfrm>
            <a:off x="1862513" y="3141004"/>
            <a:ext cx="1366080" cy="461665"/>
          </a:xfrm>
          <a:prstGeom prst="rect">
            <a:avLst/>
          </a:prstGeom>
          <a:noFill/>
        </p:spPr>
        <p:txBody>
          <a:bodyPr wrap="none" rtlCol="0">
            <a:spAutoFit/>
          </a:bodyPr>
          <a:lstStyle/>
          <a:p>
            <a:r>
              <a:rPr lang="vi-VN" sz="2400"/>
              <a:t>torchinfo</a:t>
            </a:r>
            <a:endParaRPr lang="en-US" sz="2400"/>
          </a:p>
        </p:txBody>
      </p:sp>
    </p:spTree>
    <p:custDataLst>
      <p:tags r:id="rId1"/>
    </p:custDataLst>
    <p:extLst>
      <p:ext uri="{BB962C8B-B14F-4D97-AF65-F5344CB8AC3E}">
        <p14:creationId xmlns:p14="http://schemas.microsoft.com/office/powerpoint/2010/main" val="296603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5442"/>
            <a:ext cx="12066104" cy="2742271"/>
          </a:xfrm>
        </p:spPr>
        <p:txBody>
          <a:bodyPr>
            <a:noAutofit/>
          </a:bodyPr>
          <a:lstStyle/>
          <a:p>
            <a:pPr algn="ctr"/>
            <a:r>
              <a:rPr lang="en-US" dirty="0">
                <a:latin typeface="Bosch Office Sans" pitchFamily="2" charset="0"/>
              </a:rPr>
              <a:t>Video defect detection using Deep Learning Techniques</a:t>
            </a:r>
          </a:p>
        </p:txBody>
      </p:sp>
    </p:spTree>
    <p:extLst>
      <p:ext uri="{BB962C8B-B14F-4D97-AF65-F5344CB8AC3E}">
        <p14:creationId xmlns:p14="http://schemas.microsoft.com/office/powerpoint/2010/main" val="224820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24" name="Picture 23">
            <a:extLst>
              <a:ext uri="{FF2B5EF4-FFF2-40B4-BE49-F238E27FC236}">
                <a16:creationId xmlns:a16="http://schemas.microsoft.com/office/drawing/2014/main" id="{CF8D9AAA-2A1A-830D-E817-CD263D87668E}"/>
              </a:ext>
            </a:extLst>
          </p:cNvPr>
          <p:cNvPicPr>
            <a:picLocks noChangeAspect="1"/>
          </p:cNvPicPr>
          <p:nvPr/>
        </p:nvPicPr>
        <p:blipFill>
          <a:blip r:embed="rId20"/>
          <a:stretch>
            <a:fillRect/>
          </a:stretch>
        </p:blipFill>
        <p:spPr>
          <a:xfrm>
            <a:off x="5731688" y="888417"/>
            <a:ext cx="2499122" cy="2624328"/>
          </a:xfrm>
          <a:prstGeom prst="rect">
            <a:avLst/>
          </a:prstGeom>
        </p:spPr>
      </p:pic>
      <p:pic>
        <p:nvPicPr>
          <p:cNvPr id="18" name="Picture 17">
            <a:extLst>
              <a:ext uri="{FF2B5EF4-FFF2-40B4-BE49-F238E27FC236}">
                <a16:creationId xmlns:a16="http://schemas.microsoft.com/office/drawing/2014/main" id="{D3FC1EE2-11C3-1568-12C9-7615AD0E6F77}"/>
              </a:ext>
            </a:extLst>
          </p:cNvPr>
          <p:cNvPicPr>
            <a:picLocks noChangeAspect="1"/>
          </p:cNvPicPr>
          <p:nvPr/>
        </p:nvPicPr>
        <p:blipFill>
          <a:blip r:embed="rId21"/>
          <a:stretch>
            <a:fillRect/>
          </a:stretch>
        </p:blipFill>
        <p:spPr>
          <a:xfrm>
            <a:off x="8877538" y="882152"/>
            <a:ext cx="2513295" cy="2567932"/>
          </a:xfrm>
          <a:prstGeom prst="rect">
            <a:avLst/>
          </a:prstGeom>
        </p:spPr>
      </p:pic>
      <p:sp>
        <p:nvSpPr>
          <p:cNvPr id="25" name="TextBox 24">
            <a:extLst>
              <a:ext uri="{FF2B5EF4-FFF2-40B4-BE49-F238E27FC236}">
                <a16:creationId xmlns:a16="http://schemas.microsoft.com/office/drawing/2014/main" id="{3F753B9D-24DF-E592-EAAB-C6310F7005B9}"/>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pic>
        <p:nvPicPr>
          <p:cNvPr id="28" name="Picture 27">
            <a:extLst>
              <a:ext uri="{FF2B5EF4-FFF2-40B4-BE49-F238E27FC236}">
                <a16:creationId xmlns:a16="http://schemas.microsoft.com/office/drawing/2014/main" id="{F02179D7-CE82-04C9-B3CD-0630F140BF35}"/>
              </a:ext>
            </a:extLst>
          </p:cNvPr>
          <p:cNvPicPr>
            <a:picLocks noChangeAspect="1"/>
          </p:cNvPicPr>
          <p:nvPr/>
        </p:nvPicPr>
        <p:blipFill>
          <a:blip r:embed="rId22"/>
          <a:stretch>
            <a:fillRect/>
          </a:stretch>
        </p:blipFill>
        <p:spPr>
          <a:xfrm>
            <a:off x="6999550" y="3585557"/>
            <a:ext cx="2741978" cy="2828853"/>
          </a:xfrm>
          <a:prstGeom prst="rect">
            <a:avLst/>
          </a:prstGeom>
        </p:spPr>
      </p:pic>
    </p:spTree>
    <p:custDataLst>
      <p:tags r:id="rId1"/>
    </p:custDataLst>
    <p:extLst>
      <p:ext uri="{BB962C8B-B14F-4D97-AF65-F5344CB8AC3E}">
        <p14:creationId xmlns:p14="http://schemas.microsoft.com/office/powerpoint/2010/main" val="162014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3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3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8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1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1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2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2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4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5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5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5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5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3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6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7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9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9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1348</Words>
  <Application>Microsoft Office PowerPoint</Application>
  <PresentationFormat>Widescreen</PresentationFormat>
  <Paragraphs>166</Paragraphs>
  <Slides>20</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Bosch Office Sans</vt:lpstr>
      <vt:lpstr>Bosch Sans Black</vt:lpstr>
      <vt:lpstr>Calibri</vt:lpstr>
      <vt:lpstr>Calibri Light</vt:lpstr>
      <vt:lpstr>Consolas</vt:lpstr>
      <vt:lpstr>Courier New</vt:lpstr>
      <vt:lpstr>Wingdings</vt:lpstr>
      <vt:lpstr>Wingdings 3</vt:lpstr>
      <vt:lpstr>Bosch</vt:lpstr>
      <vt:lpstr>Office Theme</vt:lpstr>
      <vt:lpstr>PowerPoint Presentation</vt:lpstr>
      <vt:lpstr>PyTorch</vt:lpstr>
      <vt:lpstr>PowerPoint Presentation</vt:lpstr>
      <vt:lpstr>PowerPoint Presentation</vt:lpstr>
      <vt:lpstr>PowerPoint Presentation</vt:lpstr>
      <vt:lpstr>PowerPoint Presentation</vt:lpstr>
      <vt:lpstr>PowerPoint Presentation</vt:lpstr>
      <vt:lpstr>Video defect detection using Deep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83</cp:revision>
  <dcterms:created xsi:type="dcterms:W3CDTF">2023-06-22T03:40:40Z</dcterms:created>
  <dcterms:modified xsi:type="dcterms:W3CDTF">2023-07-28T02:30:18Z</dcterms:modified>
</cp:coreProperties>
</file>